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6" r:id="rId3"/>
    <p:sldId id="257" r:id="rId4"/>
    <p:sldId id="258" r:id="rId5"/>
    <p:sldId id="259" r:id="rId6"/>
    <p:sldId id="262" r:id="rId7"/>
    <p:sldId id="264" r:id="rId8"/>
    <p:sldId id="265" r:id="rId9"/>
    <p:sldId id="266" r:id="rId10"/>
    <p:sldId id="274" r:id="rId11"/>
    <p:sldId id="267" r:id="rId12"/>
    <p:sldId id="268" r:id="rId13"/>
    <p:sldId id="269" r:id="rId14"/>
    <p:sldId id="270" r:id="rId15"/>
    <p:sldId id="271" r:id="rId16"/>
    <p:sldId id="273" r:id="rId17"/>
    <p:sldId id="275" r:id="rId18"/>
    <p:sldId id="276" r:id="rId19"/>
    <p:sldId id="278" r:id="rId20"/>
    <p:sldId id="279" r:id="rId21"/>
    <p:sldId id="277"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839" autoAdjust="0"/>
  </p:normalViewPr>
  <p:slideViewPr>
    <p:cSldViewPr>
      <p:cViewPr varScale="1">
        <p:scale>
          <a:sx n="131" d="100"/>
          <a:sy n="131" d="100"/>
        </p:scale>
        <p:origin x="-128" y="-49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9157F4-B47E-40EC-A2AD-DF3E86966C0F}" type="datetimeFigureOut">
              <a:rPr lang="en-US" smtClean="0"/>
              <a:t>11/08/2015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807542-7BAC-498C-8130-7E2FF5351502}" type="slidenum">
              <a:rPr lang="en-US" smtClean="0"/>
              <a:t>‹#›</a:t>
            </a:fld>
            <a:endParaRPr lang="en-US"/>
          </a:p>
        </p:txBody>
      </p:sp>
    </p:spTree>
    <p:extLst>
      <p:ext uri="{BB962C8B-B14F-4D97-AF65-F5344CB8AC3E}">
        <p14:creationId xmlns:p14="http://schemas.microsoft.com/office/powerpoint/2010/main" val="1121037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p>
          <a:p>
            <a:endParaRPr lang="en-US" dirty="0" smtClean="0"/>
          </a:p>
          <a:p>
            <a:r>
              <a:rPr lang="en-US" dirty="0" smtClean="0"/>
              <a:t>This</a:t>
            </a:r>
            <a:r>
              <a:rPr lang="en-US" baseline="0" dirty="0" smtClean="0"/>
              <a:t> evening we are going to talk a little about the Game Design &amp; Production course.</a:t>
            </a:r>
          </a:p>
          <a:p>
            <a:endParaRPr lang="en-US" baseline="0" dirty="0" smtClean="0"/>
          </a:p>
          <a:p>
            <a:r>
              <a:rPr lang="en-US" baseline="0" dirty="0" smtClean="0"/>
              <a:t>We’ll give an idea of what the aim of the course is</a:t>
            </a:r>
          </a:p>
          <a:p>
            <a:endParaRPr lang="en-US" baseline="0" dirty="0" smtClean="0"/>
          </a:p>
          <a:p>
            <a:r>
              <a:rPr lang="en-US" baseline="0" dirty="0" smtClean="0"/>
              <a:t>We’ll describe a what a game designer does, their skills and what they might be asked to do</a:t>
            </a:r>
          </a:p>
          <a:p>
            <a:endParaRPr lang="en-US" baseline="0" dirty="0" smtClean="0"/>
          </a:p>
          <a:p>
            <a:r>
              <a:rPr lang="en-US" baseline="0" dirty="0" smtClean="0"/>
              <a:t>And then we will give an overview of the course itself, finishing up with what you can expect to do once completed.</a:t>
            </a:r>
          </a:p>
          <a:p>
            <a:endParaRPr lang="en-US" baseline="0" dirty="0" smtClean="0"/>
          </a:p>
          <a:p>
            <a:r>
              <a:rPr lang="en-US" baseline="0" dirty="0" smtClean="0"/>
              <a:t>If you have any questions along the way, please don’t hesitate to ask.</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1</a:t>
            </a:fld>
            <a:endParaRPr lang="en-US"/>
          </a:p>
        </p:txBody>
      </p:sp>
    </p:spTree>
    <p:extLst>
      <p:ext uri="{BB962C8B-B14F-4D97-AF65-F5344CB8AC3E}">
        <p14:creationId xmlns:p14="http://schemas.microsoft.com/office/powerpoint/2010/main" val="107092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CA807542-7BAC-498C-8130-7E2FF5351502}" type="slidenum">
              <a:rPr lang="en-US" smtClean="0"/>
              <a:t>13</a:t>
            </a:fld>
            <a:endParaRPr lang="en-US"/>
          </a:p>
        </p:txBody>
      </p:sp>
    </p:spTree>
    <p:extLst>
      <p:ext uri="{BB962C8B-B14F-4D97-AF65-F5344CB8AC3E}">
        <p14:creationId xmlns:p14="http://schemas.microsoft.com/office/powerpoint/2010/main" val="1873307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Adelaide studios are making great games!</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14</a:t>
            </a:fld>
            <a:endParaRPr lang="en-US"/>
          </a:p>
        </p:txBody>
      </p:sp>
    </p:spTree>
    <p:extLst>
      <p:ext uri="{BB962C8B-B14F-4D97-AF65-F5344CB8AC3E}">
        <p14:creationId xmlns:p14="http://schemas.microsoft.com/office/powerpoint/2010/main" val="1958600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option if you want to learn how to start </a:t>
            </a:r>
            <a:r>
              <a:rPr lang="en-US" smtClean="0"/>
              <a:t>your own Indie Studio.</a:t>
            </a:r>
            <a:endParaRPr lang="en-US"/>
          </a:p>
        </p:txBody>
      </p:sp>
      <p:sp>
        <p:nvSpPr>
          <p:cNvPr id="4" name="Slide Number Placeholder 3"/>
          <p:cNvSpPr>
            <a:spLocks noGrp="1"/>
          </p:cNvSpPr>
          <p:nvPr>
            <p:ph type="sldNum" sz="quarter" idx="10"/>
          </p:nvPr>
        </p:nvSpPr>
        <p:spPr/>
        <p:txBody>
          <a:bodyPr/>
          <a:lstStyle/>
          <a:p>
            <a:fld id="{CA807542-7BAC-498C-8130-7E2FF5351502}" type="slidenum">
              <a:rPr lang="en-US" smtClean="0"/>
              <a:t>15</a:t>
            </a:fld>
            <a:endParaRPr lang="en-US"/>
          </a:p>
        </p:txBody>
      </p:sp>
    </p:spTree>
    <p:extLst>
      <p:ext uri="{BB962C8B-B14F-4D97-AF65-F5344CB8AC3E}">
        <p14:creationId xmlns:p14="http://schemas.microsoft.com/office/powerpoint/2010/main" val="151146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Game Design</a:t>
            </a:r>
            <a:r>
              <a:rPr lang="en-US" baseline="0" dirty="0" smtClean="0"/>
              <a:t> &amp; Production Advanced Diploma is geared towards making graduates industry ready.</a:t>
            </a:r>
          </a:p>
          <a:p>
            <a:endParaRPr lang="en-US" baseline="0" dirty="0" smtClean="0"/>
          </a:p>
          <a:p>
            <a:r>
              <a:rPr lang="en-US" baseline="0" dirty="0" smtClean="0"/>
              <a:t>We are here because of our industry knowledge and we are shaping/creating the course now.</a:t>
            </a:r>
          </a:p>
          <a:p>
            <a:endParaRPr lang="en-US" baseline="0" dirty="0"/>
          </a:p>
          <a:p>
            <a:r>
              <a:rPr lang="en-US" baseline="0" dirty="0" smtClean="0"/>
              <a:t>LA Noire</a:t>
            </a:r>
          </a:p>
          <a:p>
            <a:r>
              <a:rPr lang="en-US" baseline="0" dirty="0" smtClean="0"/>
              <a:t>MAD MAX</a:t>
            </a:r>
          </a:p>
          <a:p>
            <a:r>
              <a:rPr lang="en-US" baseline="0" dirty="0" smtClean="0"/>
              <a:t>GETAWAY SERIES</a:t>
            </a:r>
          </a:p>
          <a:p>
            <a:r>
              <a:rPr lang="en-US" baseline="0" dirty="0" smtClean="0"/>
              <a:t>Nominated for 3 BAFTAs</a:t>
            </a:r>
            <a:endParaRPr lang="en-US" baseline="0" dirty="0"/>
          </a:p>
        </p:txBody>
      </p:sp>
      <p:sp>
        <p:nvSpPr>
          <p:cNvPr id="4" name="Slide Number Placeholder 3"/>
          <p:cNvSpPr>
            <a:spLocks noGrp="1"/>
          </p:cNvSpPr>
          <p:nvPr>
            <p:ph type="sldNum" sz="quarter" idx="10"/>
          </p:nvPr>
        </p:nvSpPr>
        <p:spPr/>
        <p:txBody>
          <a:bodyPr/>
          <a:lstStyle/>
          <a:p>
            <a:fld id="{CA807542-7BAC-498C-8130-7E2FF5351502}" type="slidenum">
              <a:rPr lang="en-US" smtClean="0"/>
              <a:t>2</a:t>
            </a:fld>
            <a:endParaRPr lang="en-US"/>
          </a:p>
        </p:txBody>
      </p:sp>
    </p:spTree>
    <p:extLst>
      <p:ext uri="{BB962C8B-B14F-4D97-AF65-F5344CB8AC3E}">
        <p14:creationId xmlns:p14="http://schemas.microsoft.com/office/powerpoint/2010/main" val="381930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important it is to keep your team focused on the end goal.</a:t>
            </a:r>
          </a:p>
          <a:p>
            <a:endParaRPr lang="en-US" dirty="0" smtClean="0"/>
          </a:p>
          <a:p>
            <a:r>
              <a:rPr lang="en-US" dirty="0" smtClean="0"/>
              <a:t>You may well need to talk to Press.</a:t>
            </a:r>
          </a:p>
          <a:p>
            <a:endParaRPr lang="en-US" dirty="0" smtClean="0"/>
          </a:p>
          <a:p>
            <a:r>
              <a:rPr lang="en-US" dirty="0" smtClean="0"/>
              <a:t>You are the champion of the game experience!</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4</a:t>
            </a:fld>
            <a:endParaRPr lang="en-US"/>
          </a:p>
        </p:txBody>
      </p:sp>
    </p:spTree>
    <p:extLst>
      <p:ext uri="{BB962C8B-B14F-4D97-AF65-F5344CB8AC3E}">
        <p14:creationId xmlns:p14="http://schemas.microsoft.com/office/powerpoint/2010/main" val="90587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Relate this to what we have done in the past.</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5</a:t>
            </a:fld>
            <a:endParaRPr lang="en-US"/>
          </a:p>
        </p:txBody>
      </p:sp>
    </p:spTree>
    <p:extLst>
      <p:ext uri="{BB962C8B-B14F-4D97-AF65-F5344CB8AC3E}">
        <p14:creationId xmlns:p14="http://schemas.microsoft.com/office/powerpoint/2010/main" val="245108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Walking into a company without these skills is a disadvantage, being prepared puts you ahead of the competition.</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7</a:t>
            </a:fld>
            <a:endParaRPr lang="en-US"/>
          </a:p>
        </p:txBody>
      </p:sp>
    </p:spTree>
    <p:extLst>
      <p:ext uri="{BB962C8B-B14F-4D97-AF65-F5344CB8AC3E}">
        <p14:creationId xmlns:p14="http://schemas.microsoft.com/office/powerpoint/2010/main" val="2116380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Practical experience is invaluable.</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8</a:t>
            </a:fld>
            <a:endParaRPr lang="en-US"/>
          </a:p>
        </p:txBody>
      </p:sp>
    </p:spTree>
    <p:extLst>
      <p:ext uri="{BB962C8B-B14F-4D97-AF65-F5344CB8AC3E}">
        <p14:creationId xmlns:p14="http://schemas.microsoft.com/office/powerpoint/2010/main" val="383264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Budding level designers should </a:t>
            </a:r>
            <a:r>
              <a:rPr lang="en-US" dirty="0" err="1" smtClean="0"/>
              <a:t>familiarise</a:t>
            </a:r>
            <a:r>
              <a:rPr lang="en-US" dirty="0" smtClean="0"/>
              <a:t> themselves with Unity.</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9</a:t>
            </a:fld>
            <a:endParaRPr lang="en-US"/>
          </a:p>
        </p:txBody>
      </p:sp>
    </p:spTree>
    <p:extLst>
      <p:ext uri="{BB962C8B-B14F-4D97-AF65-F5344CB8AC3E}">
        <p14:creationId xmlns:p14="http://schemas.microsoft.com/office/powerpoint/2010/main" val="1790747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this point students</a:t>
            </a:r>
            <a:r>
              <a:rPr lang="en-US" baseline="0" dirty="0" smtClean="0"/>
              <a:t> will know how to walk the walk and talk the talk!</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11</a:t>
            </a:fld>
            <a:endParaRPr lang="en-US"/>
          </a:p>
        </p:txBody>
      </p:sp>
    </p:spTree>
    <p:extLst>
      <p:ext uri="{BB962C8B-B14F-4D97-AF65-F5344CB8AC3E}">
        <p14:creationId xmlns:p14="http://schemas.microsoft.com/office/powerpoint/2010/main" val="3370224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a product</a:t>
            </a:r>
            <a:r>
              <a:rPr lang="en-US" baseline="0" dirty="0" smtClean="0"/>
              <a:t> to show a potential employer or investor is critical.</a:t>
            </a:r>
          </a:p>
          <a:p>
            <a:endParaRPr lang="en-US" baseline="0" dirty="0" smtClean="0"/>
          </a:p>
          <a:p>
            <a:r>
              <a:rPr lang="en-US" baseline="0" dirty="0" smtClean="0"/>
              <a:t>Understanding the development process and finishing a project are some of the toughest, but most important skills to learn. We aim to guide the students to get this experience so they are well prepared to work in the industry.</a:t>
            </a:r>
            <a:endParaRPr lang="en-US" dirty="0"/>
          </a:p>
        </p:txBody>
      </p:sp>
      <p:sp>
        <p:nvSpPr>
          <p:cNvPr id="4" name="Slide Number Placeholder 3"/>
          <p:cNvSpPr>
            <a:spLocks noGrp="1"/>
          </p:cNvSpPr>
          <p:nvPr>
            <p:ph type="sldNum" sz="quarter" idx="10"/>
          </p:nvPr>
        </p:nvSpPr>
        <p:spPr/>
        <p:txBody>
          <a:bodyPr/>
          <a:lstStyle/>
          <a:p>
            <a:fld id="{CA807542-7BAC-498C-8130-7E2FF5351502}" type="slidenum">
              <a:rPr lang="en-US" smtClean="0"/>
              <a:t>12</a:t>
            </a:fld>
            <a:endParaRPr lang="en-US"/>
          </a:p>
        </p:txBody>
      </p:sp>
    </p:spTree>
    <p:extLst>
      <p:ext uri="{BB962C8B-B14F-4D97-AF65-F5344CB8AC3E}">
        <p14:creationId xmlns:p14="http://schemas.microsoft.com/office/powerpoint/2010/main" val="2882500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699542"/>
            <a:ext cx="7772400" cy="1102519"/>
          </a:xfrm>
        </p:spPr>
        <p:txBody>
          <a:bodyPr>
            <a:normAutofit/>
          </a:bodyPr>
          <a:lstStyle>
            <a:lvl1pPr>
              <a:defRPr sz="4400">
                <a:solidFill>
                  <a:srgbClr val="00B0F0"/>
                </a:solidFill>
              </a:defRPr>
            </a:lvl1pPr>
          </a:lstStyle>
          <a:p>
            <a:r>
              <a:rPr lang="en-US" smtClean="0"/>
              <a:t>Click to edit Master title style</a:t>
            </a:r>
            <a:endParaRPr lang="en-AU" dirty="0"/>
          </a:p>
        </p:txBody>
      </p:sp>
      <p:sp>
        <p:nvSpPr>
          <p:cNvPr id="3" name="Subtitle 2"/>
          <p:cNvSpPr>
            <a:spLocks noGrp="1"/>
          </p:cNvSpPr>
          <p:nvPr>
            <p:ph type="subTitle" idx="1"/>
          </p:nvPr>
        </p:nvSpPr>
        <p:spPr>
          <a:xfrm>
            <a:off x="683568" y="1923678"/>
            <a:ext cx="64008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40BA82B4-8C1A-4843-8379-F257E464DC0A}" type="datetimeFigureOut">
              <a:rPr lang="en-AU" smtClean="0"/>
              <a:t>11/08/2015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251529959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0BA82B4-8C1A-4843-8379-F257E464DC0A}" type="datetimeFigureOut">
              <a:rPr lang="en-AU" smtClean="0"/>
              <a:t>11/08/2015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3701165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0BA82B4-8C1A-4843-8379-F257E464DC0A}" type="datetimeFigureOut">
              <a:rPr lang="en-AU" smtClean="0"/>
              <a:t>11/08/2015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128362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5576" y="771550"/>
            <a:ext cx="7632848" cy="1728192"/>
          </a:xfrm>
        </p:spPr>
        <p:txBody>
          <a:bodyPr>
            <a:normAutofit/>
          </a:bodyPr>
          <a:lstStyle>
            <a:lvl1pPr algn="l">
              <a:defRPr sz="4800"/>
            </a:lvl1pPr>
          </a:lstStyle>
          <a:p>
            <a:r>
              <a:rPr lang="en-US" dirty="0" smtClean="0"/>
              <a:t>Click to edit master title style</a:t>
            </a:r>
            <a:endParaRPr lang="en-AU" dirty="0"/>
          </a:p>
        </p:txBody>
      </p:sp>
      <p:sp>
        <p:nvSpPr>
          <p:cNvPr id="3" name="Subtitle 2"/>
          <p:cNvSpPr>
            <a:spLocks noGrp="1"/>
          </p:cNvSpPr>
          <p:nvPr>
            <p:ph type="subTitle" idx="1"/>
          </p:nvPr>
        </p:nvSpPr>
        <p:spPr>
          <a:xfrm>
            <a:off x="755576" y="2571750"/>
            <a:ext cx="6400800" cy="131445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a:p>
        </p:txBody>
      </p:sp>
      <p:sp>
        <p:nvSpPr>
          <p:cNvPr id="4" name="Date Placeholder 3"/>
          <p:cNvSpPr>
            <a:spLocks noGrp="1"/>
          </p:cNvSpPr>
          <p:nvPr>
            <p:ph type="dt" sz="half" idx="10"/>
          </p:nvPr>
        </p:nvSpPr>
        <p:spPr/>
        <p:txBody>
          <a:bodyPr/>
          <a:lstStyle/>
          <a:p>
            <a:fld id="{2BB2B850-5892-4480-A231-EC02516957D3}" type="datetimeFigureOut">
              <a:rPr lang="en-AU" smtClean="0">
                <a:solidFill>
                  <a:prstClr val="black">
                    <a:tint val="75000"/>
                  </a:prstClr>
                </a:solidFill>
              </a:rPr>
              <a:pPr/>
              <a:t>11/08/2015</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C13E0663-DDA6-451C-901D-F68118750241}" type="slidenum">
              <a:rPr lang="en-AU" smtClean="0">
                <a:solidFill>
                  <a:prstClr val="black"/>
                </a:solidFill>
              </a:rPr>
              <a:pPr/>
              <a:t>‹#›</a:t>
            </a:fld>
            <a:endParaRPr lang="en-AU">
              <a:solidFill>
                <a:prstClr val="black"/>
              </a:solidFill>
            </a:endParaRPr>
          </a:p>
        </p:txBody>
      </p:sp>
    </p:spTree>
    <p:extLst>
      <p:ext uri="{BB962C8B-B14F-4D97-AF65-F5344CB8AC3E}">
        <p14:creationId xmlns:p14="http://schemas.microsoft.com/office/powerpoint/2010/main" val="288286352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defRPr>
            </a:lvl1p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40BA82B4-8C1A-4843-8379-F257E464DC0A}" type="datetimeFigureOut">
              <a:rPr lang="en-AU" smtClean="0"/>
              <a:t>11/08/2015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213119355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11560" y="1536651"/>
            <a:ext cx="7772400" cy="1021556"/>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611560" y="411510"/>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BA82B4-8C1A-4843-8379-F257E464DC0A}" type="datetimeFigureOut">
              <a:rPr lang="en-AU" smtClean="0"/>
              <a:t>11/08/2015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390299657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40BA82B4-8C1A-4843-8379-F257E464DC0A}" type="datetimeFigureOut">
              <a:rPr lang="en-AU" smtClean="0"/>
              <a:t>11/08/2015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111914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40BA82B4-8C1A-4843-8379-F257E464DC0A}" type="datetimeFigureOut">
              <a:rPr lang="en-AU" smtClean="0"/>
              <a:t>11/08/2015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1057149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40BA82B4-8C1A-4843-8379-F257E464DC0A}" type="datetimeFigureOut">
              <a:rPr lang="en-AU" smtClean="0"/>
              <a:t>11/08/2015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528973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A82B4-8C1A-4843-8379-F257E464DC0A}" type="datetimeFigureOut">
              <a:rPr lang="en-AU" smtClean="0"/>
              <a:t>11/08/2015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32904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BA82B4-8C1A-4843-8379-F257E464DC0A}" type="datetimeFigureOut">
              <a:rPr lang="en-AU" smtClean="0"/>
              <a:t>11/08/2015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237772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AU"/>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BA82B4-8C1A-4843-8379-F257E464DC0A}" type="datetimeFigureOut">
              <a:rPr lang="en-AU" smtClean="0"/>
              <a:t>11/08/2015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D950EE-0433-4D12-BB21-6DA917E1D752}" type="slidenum">
              <a:rPr lang="en-AU" smtClean="0"/>
              <a:t>‹#›</a:t>
            </a:fld>
            <a:endParaRPr lang="en-AU"/>
          </a:p>
        </p:txBody>
      </p:sp>
    </p:spTree>
    <p:extLst>
      <p:ext uri="{BB962C8B-B14F-4D97-AF65-F5344CB8AC3E}">
        <p14:creationId xmlns:p14="http://schemas.microsoft.com/office/powerpoint/2010/main" val="42211052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 Id="rId3"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Date Placeholder 3"/>
          <p:cNvSpPr>
            <a:spLocks noGrp="1"/>
          </p:cNvSpPr>
          <p:nvPr>
            <p:ph type="dt" sz="half" idx="2"/>
          </p:nvPr>
        </p:nvSpPr>
        <p:spPr>
          <a:xfrm>
            <a:off x="467544" y="4659982"/>
            <a:ext cx="2133600" cy="144016"/>
          </a:xfrm>
          <a:prstGeom prst="rect">
            <a:avLst/>
          </a:prstGeom>
        </p:spPr>
        <p:txBody>
          <a:bodyPr vert="horz" lIns="91440" tIns="45720" rIns="91440" bIns="45720" rtlCol="0" anchor="ctr"/>
          <a:lstStyle>
            <a:lvl1pPr algn="l">
              <a:defRPr sz="1000" b="1">
                <a:solidFill>
                  <a:schemeClr val="tx1">
                    <a:tint val="75000"/>
                  </a:schemeClr>
                </a:solidFill>
              </a:defRPr>
            </a:lvl1pPr>
          </a:lstStyle>
          <a:p>
            <a:fld id="{40BA82B4-8C1A-4843-8379-F257E464DC0A}" type="datetimeFigureOut">
              <a:rPr lang="en-AU" smtClean="0"/>
              <a:pPr/>
              <a:t>11/08/2015</a:t>
            </a:fld>
            <a:endParaRPr lang="en-AU"/>
          </a:p>
        </p:txBody>
      </p:sp>
      <p:sp>
        <p:nvSpPr>
          <p:cNvPr id="5" name="Footer Placeholder 4"/>
          <p:cNvSpPr>
            <a:spLocks noGrp="1"/>
          </p:cNvSpPr>
          <p:nvPr>
            <p:ph type="ftr" sz="quarter" idx="3"/>
          </p:nvPr>
        </p:nvSpPr>
        <p:spPr>
          <a:xfrm>
            <a:off x="467544" y="4869656"/>
            <a:ext cx="2160240" cy="150366"/>
          </a:xfrm>
          <a:prstGeom prst="rect">
            <a:avLst/>
          </a:prstGeom>
        </p:spPr>
        <p:txBody>
          <a:bodyPr vert="horz" lIns="91440" tIns="45720" rIns="91440" bIns="45720" rtlCol="0" anchor="ctr"/>
          <a:lstStyle>
            <a:lvl1pPr algn="l">
              <a:defRPr sz="1000" b="1">
                <a:solidFill>
                  <a:schemeClr val="tx1">
                    <a:tint val="75000"/>
                  </a:schemeClr>
                </a:solidFill>
              </a:defRPr>
            </a:lvl1pPr>
          </a:lstStyle>
          <a:p>
            <a:endParaRPr lang="en-AU" dirty="0"/>
          </a:p>
        </p:txBody>
      </p:sp>
    </p:spTree>
    <p:extLst>
      <p:ext uri="{BB962C8B-B14F-4D97-AF65-F5344CB8AC3E}">
        <p14:creationId xmlns:p14="http://schemas.microsoft.com/office/powerpoint/2010/main" val="336535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528" y="205979"/>
            <a:ext cx="8363272" cy="857250"/>
          </a:xfrm>
          <a:prstGeom prst="rect">
            <a:avLst/>
          </a:prstGeom>
        </p:spPr>
        <p:txBody>
          <a:bodyPr vert="horz" lIns="91440" tIns="45720" rIns="91440" bIns="45720" rtlCol="0" anchor="ctr">
            <a:normAutofit/>
          </a:bodyPr>
          <a:lstStyle/>
          <a:p>
            <a:r>
              <a:rPr lang="en-US" dirty="0" smtClean="0"/>
              <a:t>Click to edit Master title style</a:t>
            </a:r>
            <a:endParaRPr lang="en-AU" dirty="0"/>
          </a:p>
        </p:txBody>
      </p:sp>
      <p:sp>
        <p:nvSpPr>
          <p:cNvPr id="3" name="Text Placeholder 2"/>
          <p:cNvSpPr>
            <a:spLocks noGrp="1"/>
          </p:cNvSpPr>
          <p:nvPr>
            <p:ph type="body" idx="1"/>
          </p:nvPr>
        </p:nvSpPr>
        <p:spPr>
          <a:xfrm>
            <a:off x="323528" y="1200151"/>
            <a:ext cx="8363272"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Date Placeholder 3"/>
          <p:cNvSpPr>
            <a:spLocks noGrp="1"/>
          </p:cNvSpPr>
          <p:nvPr>
            <p:ph type="dt" sz="half" idx="2"/>
          </p:nvPr>
        </p:nvSpPr>
        <p:spPr>
          <a:xfrm>
            <a:off x="1187624" y="4731990"/>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BB2B850-5892-4480-A231-EC02516957D3}" type="datetimeFigureOut">
              <a:rPr lang="en-AU" smtClean="0">
                <a:solidFill>
                  <a:prstClr val="black">
                    <a:tint val="75000"/>
                  </a:prstClr>
                </a:solidFill>
              </a:rPr>
              <a:pPr/>
              <a:t>11/08/2015</a:t>
            </a:fld>
            <a:endParaRPr lang="en-AU">
              <a:solidFill>
                <a:prstClr val="black">
                  <a:tint val="75000"/>
                </a:prstClr>
              </a:solidFill>
            </a:endParaRPr>
          </a:p>
        </p:txBody>
      </p:sp>
      <p:sp>
        <p:nvSpPr>
          <p:cNvPr id="5" name="Footer Placeholder 4"/>
          <p:cNvSpPr>
            <a:spLocks noGrp="1"/>
          </p:cNvSpPr>
          <p:nvPr>
            <p:ph type="ftr" sz="quarter" idx="3"/>
          </p:nvPr>
        </p:nvSpPr>
        <p:spPr>
          <a:xfrm>
            <a:off x="3854624" y="4731990"/>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solidFill>
                <a:prstClr val="black">
                  <a:tint val="75000"/>
                </a:prstClr>
              </a:solidFill>
            </a:endParaRPr>
          </a:p>
        </p:txBody>
      </p:sp>
    </p:spTree>
    <p:extLst>
      <p:ext uri="{BB962C8B-B14F-4D97-AF65-F5344CB8AC3E}">
        <p14:creationId xmlns:p14="http://schemas.microsoft.com/office/powerpoint/2010/main" val="3387485853"/>
      </p:ext>
    </p:extLst>
  </p:cSld>
  <p:clrMap bg1="lt1" tx1="dk1" bg2="lt2" tx2="dk2" accent1="accent1" accent2="accent2" accent3="accent3" accent4="accent4" accent5="accent5" accent6="accent6" hlink="hlink" folHlink="folHlink"/>
  <p:sldLayoutIdLst>
    <p:sldLayoutId id="2147483661" r:id="rId1"/>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600" kern="1200">
          <a:solidFill>
            <a:srgbClr val="00B0F0"/>
          </a:solidFill>
          <a:latin typeface="+mj-lt"/>
          <a:ea typeface="+mj-ea"/>
          <a:cs typeface="+mj-cs"/>
        </a:defRPr>
      </a:lvl1pPr>
    </p:titleStyle>
    <p:bodyStyle>
      <a:lvl1pPr marL="342900" indent="-342900" algn="l" defTabSz="914400" rtl="0" eaLnBrk="1" latinLnBrk="0" hangingPunct="1">
        <a:spcBef>
          <a:spcPct val="20000"/>
        </a:spcBef>
        <a:buClr>
          <a:srgbClr val="92D050"/>
        </a:buClr>
        <a:buFont typeface="Arial" panose="020B0604020202020204"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Clr>
          <a:srgbClr val="00B0F0"/>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Game Design &amp; Production</a:t>
            </a:r>
            <a:endParaRPr lang="en-AU" dirty="0"/>
          </a:p>
        </p:txBody>
      </p:sp>
      <p:sp>
        <p:nvSpPr>
          <p:cNvPr id="3" name="Subtitle 2"/>
          <p:cNvSpPr>
            <a:spLocks noGrp="1"/>
          </p:cNvSpPr>
          <p:nvPr>
            <p:ph type="subTitle" idx="1"/>
          </p:nvPr>
        </p:nvSpPr>
        <p:spPr>
          <a:xfrm>
            <a:off x="683568" y="1923678"/>
            <a:ext cx="7317432" cy="1314450"/>
          </a:xfrm>
        </p:spPr>
        <p:txBody>
          <a:bodyPr>
            <a:normAutofit fontScale="85000" lnSpcReduction="10000"/>
          </a:bodyPr>
          <a:lstStyle/>
          <a:p>
            <a:r>
              <a:rPr lang="en-US" dirty="0"/>
              <a:t>Advanced Diploma of </a:t>
            </a:r>
            <a:r>
              <a:rPr lang="en-US" dirty="0" smtClean="0"/>
              <a:t>Professional Game Development</a:t>
            </a:r>
          </a:p>
          <a:p>
            <a:r>
              <a:rPr lang="en-US" dirty="0" smtClean="0"/>
              <a:t>Certificate </a:t>
            </a:r>
            <a:r>
              <a:rPr lang="en-US" dirty="0" smtClean="0"/>
              <a:t>III Media in Game Design</a:t>
            </a:r>
          </a:p>
          <a:p>
            <a:r>
              <a:rPr lang="en-US" b="1" dirty="0">
                <a:solidFill>
                  <a:srgbClr val="FFFF00"/>
                </a:solidFill>
                <a:latin typeface="Gill Sans Ultra Bold"/>
                <a:cs typeface="Gill Sans Ultra Bold"/>
              </a:rPr>
              <a:t>GAME </a:t>
            </a:r>
            <a:r>
              <a:rPr lang="en-US" b="1" dirty="0" smtClean="0">
                <a:solidFill>
                  <a:srgbClr val="FFFF00"/>
                </a:solidFill>
                <a:latin typeface="Gill Sans Ultra Bold"/>
                <a:cs typeface="Gill Sans Ultra Bold"/>
              </a:rPr>
              <a:t>CAMP ! </a:t>
            </a:r>
            <a:endParaRPr lang="en-US" dirty="0" smtClean="0"/>
          </a:p>
          <a:p>
            <a:endParaRPr lang="en-US" dirty="0"/>
          </a:p>
        </p:txBody>
      </p:sp>
    </p:spTree>
    <p:extLst>
      <p:ext uri="{BB962C8B-B14F-4D97-AF65-F5344CB8AC3E}">
        <p14:creationId xmlns:p14="http://schemas.microsoft.com/office/powerpoint/2010/main" val="21619748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lies in store…</a:t>
            </a:r>
          </a:p>
        </p:txBody>
      </p:sp>
      <p:sp>
        <p:nvSpPr>
          <p:cNvPr id="3" name="Content Placeholder 2"/>
          <p:cNvSpPr>
            <a:spLocks noGrp="1"/>
          </p:cNvSpPr>
          <p:nvPr>
            <p:ph idx="1"/>
          </p:nvPr>
        </p:nvSpPr>
        <p:spPr/>
        <p:txBody>
          <a:bodyPr/>
          <a:lstStyle/>
          <a:p>
            <a:pPr marL="0" indent="0" algn="ctr">
              <a:buNone/>
            </a:pPr>
            <a:endParaRPr lang="en-US" b="1" dirty="0" smtClean="0"/>
          </a:p>
          <a:p>
            <a:pPr marL="0" indent="0" algn="ctr">
              <a:buNone/>
            </a:pPr>
            <a:r>
              <a:rPr lang="en-US" sz="3600" dirty="0" smtClean="0"/>
              <a:t>Year </a:t>
            </a:r>
            <a:r>
              <a:rPr lang="en-US" sz="3600" dirty="0"/>
              <a:t>2 of Game </a:t>
            </a:r>
            <a:endParaRPr lang="en-US" sz="3600" dirty="0" smtClean="0"/>
          </a:p>
          <a:p>
            <a:pPr marL="0" indent="0" algn="ctr">
              <a:buNone/>
            </a:pPr>
            <a:r>
              <a:rPr lang="en-US" sz="3600" dirty="0" smtClean="0"/>
              <a:t>Design </a:t>
            </a:r>
            <a:r>
              <a:rPr lang="en-US" sz="3600" dirty="0"/>
              <a:t>&amp; Production</a:t>
            </a:r>
          </a:p>
          <a:p>
            <a:pPr marL="0" indent="0">
              <a:buNone/>
            </a:pPr>
            <a:endParaRPr lang="en-US" dirty="0"/>
          </a:p>
        </p:txBody>
      </p:sp>
    </p:spTree>
    <p:extLst>
      <p:ext uri="{BB962C8B-B14F-4D97-AF65-F5344CB8AC3E}">
        <p14:creationId xmlns:p14="http://schemas.microsoft.com/office/powerpoint/2010/main" val="37571542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&amp; Production</a:t>
            </a:r>
          </a:p>
        </p:txBody>
      </p:sp>
      <p:sp>
        <p:nvSpPr>
          <p:cNvPr id="3" name="Content Placeholder 2"/>
          <p:cNvSpPr>
            <a:spLocks noGrp="1"/>
          </p:cNvSpPr>
          <p:nvPr>
            <p:ph idx="1"/>
          </p:nvPr>
        </p:nvSpPr>
        <p:spPr>
          <a:xfrm>
            <a:off x="457200" y="1200151"/>
            <a:ext cx="4876800" cy="3394472"/>
          </a:xfrm>
        </p:spPr>
        <p:txBody>
          <a:bodyPr numCol="1">
            <a:normAutofit/>
          </a:bodyPr>
          <a:lstStyle/>
          <a:p>
            <a:pPr marL="182880" indent="-182880">
              <a:spcBef>
                <a:spcPts val="725"/>
              </a:spcBef>
            </a:pPr>
            <a:r>
              <a:rPr lang="en-US" sz="2200" dirty="0"/>
              <a:t>The psychology of games – Explore thinking and decision making </a:t>
            </a:r>
            <a:r>
              <a:rPr lang="en-US" sz="2200" dirty="0" smtClean="0"/>
              <a:t>processes</a:t>
            </a:r>
          </a:p>
          <a:p>
            <a:pPr marL="182880" indent="-182880">
              <a:spcBef>
                <a:spcPts val="725"/>
              </a:spcBef>
            </a:pPr>
            <a:r>
              <a:rPr lang="en-US" sz="2200" dirty="0" smtClean="0"/>
              <a:t>Understanding </a:t>
            </a:r>
            <a:r>
              <a:rPr lang="en-US" sz="2200" dirty="0"/>
              <a:t>the producer’s </a:t>
            </a:r>
            <a:r>
              <a:rPr lang="en-US" sz="2200" dirty="0" smtClean="0"/>
              <a:t>role</a:t>
            </a:r>
            <a:endParaRPr lang="en-US" sz="2200" dirty="0"/>
          </a:p>
          <a:p>
            <a:pPr marL="182880" indent="-182880">
              <a:spcBef>
                <a:spcPts val="725"/>
              </a:spcBef>
            </a:pPr>
            <a:r>
              <a:rPr lang="en-US" sz="2200" dirty="0"/>
              <a:t>More prototyping, with a variety of game genres and </a:t>
            </a:r>
            <a:r>
              <a:rPr lang="en-US" sz="2200" dirty="0" smtClean="0"/>
              <a:t> platforms</a:t>
            </a:r>
            <a:endParaRPr lang="en-US" sz="2200" dirty="0"/>
          </a:p>
        </p:txBody>
      </p:sp>
      <p:pic>
        <p:nvPicPr>
          <p:cNvPr id="1027" name="Picture 3" descr="G:\PD DAYS 2014\Presentation Assets\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14450"/>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7938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Year Game Project</a:t>
            </a:r>
          </a:p>
        </p:txBody>
      </p:sp>
      <p:sp>
        <p:nvSpPr>
          <p:cNvPr id="3" name="Content Placeholder 2"/>
          <p:cNvSpPr>
            <a:spLocks noGrp="1"/>
          </p:cNvSpPr>
          <p:nvPr>
            <p:ph idx="1"/>
          </p:nvPr>
        </p:nvSpPr>
        <p:spPr>
          <a:xfrm>
            <a:off x="457200" y="1200151"/>
            <a:ext cx="4114800" cy="3394472"/>
          </a:xfrm>
        </p:spPr>
        <p:txBody>
          <a:bodyPr>
            <a:normAutofit/>
          </a:bodyPr>
          <a:lstStyle/>
          <a:p>
            <a:pPr marL="182880" indent="-182880">
              <a:spcBef>
                <a:spcPts val="725"/>
              </a:spcBef>
            </a:pPr>
            <a:r>
              <a:rPr lang="en-US" sz="2200" dirty="0"/>
              <a:t>Collaborate with game art and programming students for a game </a:t>
            </a:r>
            <a:r>
              <a:rPr lang="en-US" sz="2200" dirty="0" smtClean="0"/>
              <a:t>project</a:t>
            </a:r>
          </a:p>
          <a:p>
            <a:pPr marL="182880" indent="-182880">
              <a:spcBef>
                <a:spcPts val="725"/>
              </a:spcBef>
            </a:pPr>
            <a:r>
              <a:rPr lang="en-US" sz="2200" dirty="0" smtClean="0"/>
              <a:t>Develop a </a:t>
            </a:r>
            <a:r>
              <a:rPr lang="en-US" sz="2200" dirty="0"/>
              <a:t>portfolio and skill at working with a multi-disciplined </a:t>
            </a:r>
            <a:r>
              <a:rPr lang="en-US" sz="2200" dirty="0" smtClean="0"/>
              <a:t>team</a:t>
            </a:r>
            <a:endParaRPr lang="en-US" sz="2200" dirty="0"/>
          </a:p>
          <a:p>
            <a:pPr marL="182880" indent="-182880">
              <a:spcBef>
                <a:spcPts val="725"/>
              </a:spcBef>
            </a:pPr>
            <a:r>
              <a:rPr lang="en-US" sz="2200" dirty="0"/>
              <a:t>Present to an industry panel for both feedback and exposure</a:t>
            </a:r>
          </a:p>
        </p:txBody>
      </p:sp>
      <p:pic>
        <p:nvPicPr>
          <p:cNvPr id="2050" name="Picture 2" descr="G:\PD DAYS 2014\Presentation Assets\Apertu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1428750"/>
            <a:ext cx="4063999"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085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the course…</a:t>
            </a:r>
          </a:p>
        </p:txBody>
      </p:sp>
      <p:sp>
        <p:nvSpPr>
          <p:cNvPr id="3" name="Content Placeholder 2"/>
          <p:cNvSpPr>
            <a:spLocks noGrp="1"/>
          </p:cNvSpPr>
          <p:nvPr>
            <p:ph idx="1"/>
          </p:nvPr>
        </p:nvSpPr>
        <p:spPr/>
        <p:txBody>
          <a:bodyPr/>
          <a:lstStyle/>
          <a:p>
            <a:pPr marL="0" indent="0">
              <a:buNone/>
            </a:pPr>
            <a:endParaRPr lang="en-US" b="1" dirty="0" smtClean="0"/>
          </a:p>
          <a:p>
            <a:pPr marL="0" indent="0" algn="ctr">
              <a:buNone/>
            </a:pPr>
            <a:r>
              <a:rPr lang="en-US" sz="3600" dirty="0" smtClean="0"/>
              <a:t>Graduate career options</a:t>
            </a:r>
            <a:endParaRPr lang="en-US" sz="3600" dirty="0"/>
          </a:p>
          <a:p>
            <a:pPr marL="0" indent="0">
              <a:buNone/>
            </a:pPr>
            <a:endParaRPr lang="en-US" dirty="0"/>
          </a:p>
        </p:txBody>
      </p:sp>
    </p:spTree>
    <p:extLst>
      <p:ext uri="{BB962C8B-B14F-4D97-AF65-F5344CB8AC3E}">
        <p14:creationId xmlns:p14="http://schemas.microsoft.com/office/powerpoint/2010/main" val="190985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employment</a:t>
            </a:r>
          </a:p>
        </p:txBody>
      </p:sp>
      <p:sp>
        <p:nvSpPr>
          <p:cNvPr id="3" name="Content Placeholder 2"/>
          <p:cNvSpPr>
            <a:spLocks noGrp="1"/>
          </p:cNvSpPr>
          <p:nvPr>
            <p:ph idx="1"/>
          </p:nvPr>
        </p:nvSpPr>
        <p:spPr>
          <a:xfrm>
            <a:off x="457200" y="1200151"/>
            <a:ext cx="4114800" cy="3394472"/>
          </a:xfrm>
        </p:spPr>
        <p:txBody>
          <a:bodyPr>
            <a:normAutofit/>
          </a:bodyPr>
          <a:lstStyle/>
          <a:p>
            <a:pPr>
              <a:spcBef>
                <a:spcPts val="725"/>
              </a:spcBef>
            </a:pPr>
            <a:r>
              <a:rPr lang="en-US" sz="2200" dirty="0"/>
              <a:t>Major games studios, both in Australia, and </a:t>
            </a:r>
            <a:r>
              <a:rPr lang="en-US" sz="2200" dirty="0" smtClean="0"/>
              <a:t>overseas</a:t>
            </a:r>
            <a:endParaRPr lang="en-US" sz="2200" dirty="0"/>
          </a:p>
          <a:p>
            <a:pPr>
              <a:spcBef>
                <a:spcPts val="725"/>
              </a:spcBef>
            </a:pPr>
            <a:r>
              <a:rPr lang="en-US" sz="2200" dirty="0"/>
              <a:t>Independent </a:t>
            </a:r>
            <a:r>
              <a:rPr lang="en-US" sz="2200" dirty="0" smtClean="0"/>
              <a:t>Studios</a:t>
            </a:r>
            <a:endParaRPr lang="en-US" sz="2200" dirty="0"/>
          </a:p>
          <a:p>
            <a:pPr>
              <a:spcBef>
                <a:spcPts val="725"/>
              </a:spcBef>
            </a:pPr>
            <a:r>
              <a:rPr lang="en-US" sz="2200" dirty="0"/>
              <a:t>Relevant skills to perform contract </a:t>
            </a:r>
            <a:r>
              <a:rPr lang="en-US" sz="2200" dirty="0" smtClean="0"/>
              <a:t>work</a:t>
            </a:r>
            <a:endParaRPr lang="en-US" sz="2200" dirty="0"/>
          </a:p>
        </p:txBody>
      </p:sp>
      <p:pic>
        <p:nvPicPr>
          <p:cNvPr id="4" name="Picture 3"/>
          <p:cNvPicPr>
            <a:picLocks noChangeAspect="1"/>
          </p:cNvPicPr>
          <p:nvPr/>
        </p:nvPicPr>
        <p:blipFill>
          <a:blip r:embed="rId3"/>
          <a:stretch>
            <a:fillRect/>
          </a:stretch>
        </p:blipFill>
        <p:spPr>
          <a:xfrm>
            <a:off x="4191000" y="1568263"/>
            <a:ext cx="2438399" cy="1828799"/>
          </a:xfrm>
          <a:prstGeom prst="rect">
            <a:avLst/>
          </a:prstGeom>
        </p:spPr>
      </p:pic>
      <p:pic>
        <p:nvPicPr>
          <p:cNvPr id="5" name="Picture 4"/>
          <p:cNvPicPr>
            <a:picLocks noChangeAspect="1"/>
          </p:cNvPicPr>
          <p:nvPr/>
        </p:nvPicPr>
        <p:blipFill>
          <a:blip r:embed="rId4"/>
          <a:stretch>
            <a:fillRect/>
          </a:stretch>
        </p:blipFill>
        <p:spPr>
          <a:xfrm>
            <a:off x="6172200" y="2787463"/>
            <a:ext cx="2165912" cy="1219199"/>
          </a:xfrm>
          <a:prstGeom prst="rect">
            <a:avLst/>
          </a:prstGeom>
        </p:spPr>
      </p:pic>
      <p:pic>
        <p:nvPicPr>
          <p:cNvPr id="6" name="Picture 5"/>
          <p:cNvPicPr>
            <a:picLocks noChangeAspect="1"/>
          </p:cNvPicPr>
          <p:nvPr/>
        </p:nvPicPr>
        <p:blipFill>
          <a:blip r:embed="rId5"/>
          <a:stretch>
            <a:fillRect/>
          </a:stretch>
        </p:blipFill>
        <p:spPr>
          <a:xfrm rot="19537478">
            <a:off x="4929278" y="2696567"/>
            <a:ext cx="1363065" cy="1957106"/>
          </a:xfrm>
          <a:prstGeom prst="rect">
            <a:avLst/>
          </a:prstGeom>
        </p:spPr>
      </p:pic>
      <p:pic>
        <p:nvPicPr>
          <p:cNvPr id="7" name="Picture 6"/>
          <p:cNvPicPr>
            <a:picLocks noChangeAspect="1"/>
          </p:cNvPicPr>
          <p:nvPr/>
        </p:nvPicPr>
        <p:blipFill>
          <a:blip r:embed="rId6"/>
          <a:stretch>
            <a:fillRect/>
          </a:stretch>
        </p:blipFill>
        <p:spPr>
          <a:xfrm rot="1213218">
            <a:off x="6553200" y="1568263"/>
            <a:ext cx="1473199" cy="1261687"/>
          </a:xfrm>
          <a:prstGeom prst="rect">
            <a:avLst/>
          </a:prstGeom>
        </p:spPr>
      </p:pic>
    </p:spTree>
    <p:extLst>
      <p:ext uri="{BB962C8B-B14F-4D97-AF65-F5344CB8AC3E}">
        <p14:creationId xmlns:p14="http://schemas.microsoft.com/office/powerpoint/2010/main" val="42734867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Indie </a:t>
            </a:r>
            <a:r>
              <a:rPr lang="en-US" dirty="0" smtClean="0"/>
              <a:t>development </a:t>
            </a:r>
            <a:r>
              <a:rPr lang="en-US" dirty="0"/>
              <a:t>– The Incubator</a:t>
            </a:r>
          </a:p>
        </p:txBody>
      </p:sp>
      <p:sp>
        <p:nvSpPr>
          <p:cNvPr id="3" name="Content Placeholder 2"/>
          <p:cNvSpPr>
            <a:spLocks noGrp="1"/>
          </p:cNvSpPr>
          <p:nvPr>
            <p:ph idx="1"/>
          </p:nvPr>
        </p:nvSpPr>
        <p:spPr/>
        <p:txBody>
          <a:bodyPr>
            <a:normAutofit/>
          </a:bodyPr>
          <a:lstStyle/>
          <a:p>
            <a:pPr marL="0" indent="0">
              <a:spcBef>
                <a:spcPts val="725"/>
              </a:spcBef>
              <a:buNone/>
            </a:pPr>
            <a:r>
              <a:rPr lang="en-US" sz="2200" dirty="0"/>
              <a:t>AIE Incubator program </a:t>
            </a:r>
            <a:r>
              <a:rPr lang="en-US" sz="2200" dirty="0" smtClean="0"/>
              <a:t>(a </a:t>
            </a:r>
            <a:r>
              <a:rPr lang="en-US" sz="2200" dirty="0" smtClean="0"/>
              <a:t>3</a:t>
            </a:r>
            <a:r>
              <a:rPr lang="en-US" sz="2200" baseline="30000" dirty="0" smtClean="0"/>
              <a:t>rd</a:t>
            </a:r>
            <a:r>
              <a:rPr lang="en-US" sz="2200" dirty="0" smtClean="0"/>
              <a:t> year study option) </a:t>
            </a:r>
            <a:r>
              <a:rPr lang="en-US" sz="2200" dirty="0" smtClean="0"/>
              <a:t>provides </a:t>
            </a:r>
            <a:r>
              <a:rPr lang="en-US" sz="2200" dirty="0"/>
              <a:t>the ideal environment to enter the industry as an indie developer. Provides office space, professional mentoring and scholarship funds while you learn</a:t>
            </a:r>
            <a:r>
              <a:rPr lang="en-US" sz="2200" dirty="0" smtClean="0"/>
              <a:t>:</a:t>
            </a:r>
          </a:p>
          <a:p>
            <a:pPr marL="0" indent="0">
              <a:spcBef>
                <a:spcPts val="725"/>
              </a:spcBef>
              <a:buNone/>
            </a:pPr>
            <a:endParaRPr lang="en-US" sz="800" dirty="0" smtClean="0"/>
          </a:p>
          <a:p>
            <a:pPr>
              <a:spcBef>
                <a:spcPts val="725"/>
              </a:spcBef>
            </a:pPr>
            <a:r>
              <a:rPr lang="en-US" sz="2200" dirty="0" smtClean="0"/>
              <a:t>Starting </a:t>
            </a:r>
            <a:r>
              <a:rPr lang="en-US" sz="2200" dirty="0"/>
              <a:t>a business</a:t>
            </a:r>
          </a:p>
          <a:p>
            <a:pPr>
              <a:spcBef>
                <a:spcPts val="725"/>
              </a:spcBef>
            </a:pPr>
            <a:r>
              <a:rPr lang="en-US" sz="2200" dirty="0"/>
              <a:t>Marketing, community development</a:t>
            </a:r>
          </a:p>
          <a:p>
            <a:pPr>
              <a:spcBef>
                <a:spcPts val="725"/>
              </a:spcBef>
            </a:pPr>
            <a:r>
              <a:rPr lang="en-US" sz="2200" dirty="0"/>
              <a:t>Production and management planning</a:t>
            </a:r>
          </a:p>
          <a:p>
            <a:pPr>
              <a:spcBef>
                <a:spcPts val="725"/>
              </a:spcBef>
            </a:pPr>
            <a:r>
              <a:rPr lang="en-US" sz="2200" dirty="0"/>
              <a:t>Contracting and funding applications</a:t>
            </a:r>
          </a:p>
        </p:txBody>
      </p:sp>
    </p:spTree>
    <p:extLst>
      <p:ext uri="{BB962C8B-B14F-4D97-AF65-F5344CB8AC3E}">
        <p14:creationId xmlns:p14="http://schemas.microsoft.com/office/powerpoint/2010/main" val="39571461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start?</a:t>
            </a:r>
            <a:endParaRPr lang="en-US" dirty="0"/>
          </a:p>
        </p:txBody>
      </p:sp>
      <p:sp>
        <p:nvSpPr>
          <p:cNvPr id="3" name="Content Placeholder 2"/>
          <p:cNvSpPr>
            <a:spLocks noGrp="1"/>
          </p:cNvSpPr>
          <p:nvPr>
            <p:ph idx="1"/>
          </p:nvPr>
        </p:nvSpPr>
        <p:spPr/>
        <p:txBody>
          <a:bodyPr/>
          <a:lstStyle/>
          <a:p>
            <a:r>
              <a:rPr lang="en-US" dirty="0" smtClean="0"/>
              <a:t>Prepare a portfolio of your game designs, game reviews, game mods, game levels, etc.</a:t>
            </a:r>
          </a:p>
          <a:p>
            <a:r>
              <a:rPr lang="en-US" dirty="0" smtClean="0"/>
              <a:t>Try using Unity, Unreal or </a:t>
            </a:r>
            <a:r>
              <a:rPr lang="en-US" dirty="0" err="1" smtClean="0"/>
              <a:t>Gamemaker</a:t>
            </a:r>
            <a:r>
              <a:rPr lang="en-US" dirty="0" smtClean="0"/>
              <a:t>. </a:t>
            </a:r>
          </a:p>
          <a:p>
            <a:r>
              <a:rPr lang="en-US" dirty="0"/>
              <a:t>S</a:t>
            </a:r>
            <a:r>
              <a:rPr lang="en-US" dirty="0" smtClean="0"/>
              <a:t>how us you are passionate about </a:t>
            </a:r>
            <a:r>
              <a:rPr lang="en-US" dirty="0" smtClean="0">
                <a:solidFill>
                  <a:srgbClr val="FF0000"/>
                </a:solidFill>
              </a:rPr>
              <a:t>making</a:t>
            </a:r>
            <a:r>
              <a:rPr lang="en-US" dirty="0" smtClean="0"/>
              <a:t> games, not just playing them.</a:t>
            </a:r>
            <a:endParaRPr lang="en-US" dirty="0"/>
          </a:p>
        </p:txBody>
      </p:sp>
    </p:spTree>
    <p:extLst>
      <p:ext uri="{BB962C8B-B14F-4D97-AF65-F5344CB8AC3E}">
        <p14:creationId xmlns:p14="http://schemas.microsoft.com/office/powerpoint/2010/main" val="3171436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Game Design Foundations and Game Camp</a:t>
            </a:r>
            <a:endParaRPr lang="en-US" dirty="0"/>
          </a:p>
        </p:txBody>
      </p:sp>
      <p:sp>
        <p:nvSpPr>
          <p:cNvPr id="3" name="Content Placeholder 2"/>
          <p:cNvSpPr>
            <a:spLocks noGrp="1"/>
          </p:cNvSpPr>
          <p:nvPr>
            <p:ph idx="1"/>
          </p:nvPr>
        </p:nvSpPr>
        <p:spPr>
          <a:xfrm>
            <a:off x="457200" y="1200151"/>
            <a:ext cx="8077200" cy="3394472"/>
          </a:xfrm>
        </p:spPr>
        <p:txBody>
          <a:bodyPr/>
          <a:lstStyle/>
          <a:p>
            <a:r>
              <a:rPr lang="en-US" dirty="0" smtClean="0"/>
              <a:t>Do AIE’s Certificate III Media course in Game Design Foundations</a:t>
            </a:r>
          </a:p>
          <a:p>
            <a:pPr marL="685800" lvl="1">
              <a:buFontTx/>
              <a:buChar char="-"/>
            </a:pPr>
            <a:r>
              <a:rPr lang="en-AU" sz="1600" i="1" dirty="0">
                <a:solidFill>
                  <a:srgbClr val="84BD00"/>
                </a:solidFill>
              </a:rPr>
              <a:t>10 weeks</a:t>
            </a:r>
          </a:p>
          <a:p>
            <a:pPr marL="685800" lvl="1">
              <a:buFontTx/>
              <a:buChar char="-"/>
            </a:pPr>
            <a:r>
              <a:rPr lang="en-AU" sz="1600" i="1" dirty="0" smtClean="0">
                <a:solidFill>
                  <a:srgbClr val="84BD00"/>
                </a:solidFill>
              </a:rPr>
              <a:t>2-3 </a:t>
            </a:r>
            <a:r>
              <a:rPr lang="en-AU" sz="1600" i="1" dirty="0">
                <a:solidFill>
                  <a:srgbClr val="84BD00"/>
                </a:solidFill>
              </a:rPr>
              <a:t>nights a week + a Saturday</a:t>
            </a:r>
          </a:p>
          <a:p>
            <a:pPr marL="685800" lvl="1">
              <a:buFontTx/>
              <a:buChar char="-"/>
            </a:pPr>
            <a:r>
              <a:rPr lang="en-AU" sz="1600" i="1" dirty="0" smtClean="0">
                <a:solidFill>
                  <a:srgbClr val="84BD00"/>
                </a:solidFill>
              </a:rPr>
              <a:t>30 </a:t>
            </a:r>
            <a:r>
              <a:rPr lang="en-AU" sz="1600" i="1" dirty="0">
                <a:solidFill>
                  <a:srgbClr val="84BD00"/>
                </a:solidFill>
              </a:rPr>
              <a:t>SACE </a:t>
            </a:r>
            <a:r>
              <a:rPr lang="en-AU" sz="1600" i="1" dirty="0" err="1" smtClean="0">
                <a:solidFill>
                  <a:srgbClr val="84BD00"/>
                </a:solidFill>
              </a:rPr>
              <a:t>pts</a:t>
            </a:r>
            <a:endParaRPr lang="en-AU" sz="1600" i="1" dirty="0">
              <a:solidFill>
                <a:srgbClr val="84BD00"/>
              </a:solidFill>
            </a:endParaRPr>
          </a:p>
          <a:p>
            <a:r>
              <a:rPr lang="en-US" dirty="0" smtClean="0"/>
              <a:t>12-15-years-old? Come to </a:t>
            </a:r>
            <a:r>
              <a:rPr lang="en-US" b="1" dirty="0" smtClean="0">
                <a:solidFill>
                  <a:srgbClr val="FFFF00"/>
                </a:solidFill>
                <a:latin typeface="Gill Sans Ultra Bold"/>
                <a:cs typeface="Gill Sans Ultra Bold"/>
              </a:rPr>
              <a:t>GAME CAMP </a:t>
            </a:r>
            <a:r>
              <a:rPr lang="en-US" dirty="0" smtClean="0"/>
              <a:t>where we introduce you to Unity and creating gameplay! </a:t>
            </a:r>
            <a:endParaRPr lang="en-US" dirty="0"/>
          </a:p>
        </p:txBody>
      </p:sp>
    </p:spTree>
    <p:extLst>
      <p:ext uri="{BB962C8B-B14F-4D97-AF65-F5344CB8AC3E}">
        <p14:creationId xmlns:p14="http://schemas.microsoft.com/office/powerpoint/2010/main" val="2048791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DFgame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962" y="2038350"/>
            <a:ext cx="4952999" cy="3409639"/>
          </a:xfrm>
          <a:prstGeom prst="rect">
            <a:avLst/>
          </a:prstGeom>
        </p:spPr>
      </p:pic>
      <p:pic>
        <p:nvPicPr>
          <p:cNvPr id="2" name="Picture 1" descr="GDFgam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00600" cy="2451856"/>
          </a:xfrm>
          <a:prstGeom prst="rect">
            <a:avLst/>
          </a:prstGeom>
        </p:spPr>
      </p:pic>
      <p:pic>
        <p:nvPicPr>
          <p:cNvPr id="3" name="Picture 2" descr="GDFgame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28655"/>
            <a:ext cx="4343400" cy="2716412"/>
          </a:xfrm>
          <a:prstGeom prst="rect">
            <a:avLst/>
          </a:prstGeom>
        </p:spPr>
      </p:pic>
      <p:pic>
        <p:nvPicPr>
          <p:cNvPr id="5" name="Picture 4" descr="GDFgame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54212"/>
            <a:ext cx="4167376" cy="3008926"/>
          </a:xfrm>
          <a:prstGeom prst="rect">
            <a:avLst/>
          </a:prstGeom>
        </p:spPr>
      </p:pic>
      <p:sp>
        <p:nvSpPr>
          <p:cNvPr id="6" name="Rectangle 5"/>
          <p:cNvSpPr/>
          <p:nvPr/>
        </p:nvSpPr>
        <p:spPr>
          <a:xfrm>
            <a:off x="1676400" y="1962150"/>
            <a:ext cx="5749090" cy="707886"/>
          </a:xfrm>
          <a:prstGeom prst="rect">
            <a:avLst/>
          </a:prstGeom>
        </p:spPr>
        <p:txBody>
          <a:bodyPr wrap="none">
            <a:spAutoFit/>
          </a:bodyPr>
          <a:lstStyle/>
          <a:p>
            <a:r>
              <a:rPr lang="en-US" sz="4000" b="1" dirty="0">
                <a:solidFill>
                  <a:srgbClr val="FF0000"/>
                </a:solidFill>
              </a:rPr>
              <a:t>Game Design Foundations</a:t>
            </a:r>
          </a:p>
        </p:txBody>
      </p:sp>
    </p:spTree>
    <p:extLst>
      <p:ext uri="{BB962C8B-B14F-4D97-AF65-F5344CB8AC3E}">
        <p14:creationId xmlns:p14="http://schemas.microsoft.com/office/powerpoint/2010/main" val="2597781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ame Camp 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5143500"/>
          </a:xfrm>
          <a:prstGeom prst="rect">
            <a:avLst/>
          </a:prstGeom>
        </p:spPr>
      </p:pic>
      <p:pic>
        <p:nvPicPr>
          <p:cNvPr id="3" name="Picture 2" descr="Game Camp 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600" y="2647950"/>
            <a:ext cx="3327400" cy="2495550"/>
          </a:xfrm>
          <a:prstGeom prst="rect">
            <a:avLst/>
          </a:prstGeom>
        </p:spPr>
      </p:pic>
      <p:pic>
        <p:nvPicPr>
          <p:cNvPr id="4" name="Picture 3" descr="Game Camp 06.JPG"/>
          <p:cNvPicPr>
            <a:picLocks noChangeAspect="1"/>
          </p:cNvPicPr>
          <p:nvPr/>
        </p:nvPicPr>
        <p:blipFill rotWithShape="1">
          <a:blip r:embed="rId4">
            <a:extLst>
              <a:ext uri="{28A0092B-C50C-407E-A947-70E740481C1C}">
                <a14:useLocalDpi xmlns:a14="http://schemas.microsoft.com/office/drawing/2010/main" val="0"/>
              </a:ext>
            </a:extLst>
          </a:blip>
          <a:srcRect l="24905"/>
          <a:stretch/>
        </p:blipFill>
        <p:spPr>
          <a:xfrm>
            <a:off x="6477000" y="2568"/>
            <a:ext cx="2635393" cy="2632060"/>
          </a:xfrm>
          <a:prstGeom prst="rect">
            <a:avLst/>
          </a:prstGeom>
        </p:spPr>
      </p:pic>
      <p:sp>
        <p:nvSpPr>
          <p:cNvPr id="5" name="Rectangle 4"/>
          <p:cNvSpPr/>
          <p:nvPr/>
        </p:nvSpPr>
        <p:spPr>
          <a:xfrm>
            <a:off x="2590800" y="2190750"/>
            <a:ext cx="3688179" cy="646331"/>
          </a:xfrm>
          <a:prstGeom prst="rect">
            <a:avLst/>
          </a:prstGeom>
        </p:spPr>
        <p:txBody>
          <a:bodyPr wrap="none">
            <a:spAutoFit/>
          </a:bodyPr>
          <a:lstStyle/>
          <a:p>
            <a:r>
              <a:rPr lang="en-US" sz="3600" b="1" dirty="0">
                <a:solidFill>
                  <a:srgbClr val="FFFF00"/>
                </a:solidFill>
                <a:latin typeface="Gill Sans Ultra Bold"/>
                <a:cs typeface="Gill Sans Ultra Bold"/>
              </a:rPr>
              <a:t>GAME CAMP </a:t>
            </a:r>
            <a:endParaRPr lang="en-US" sz="3600" dirty="0"/>
          </a:p>
        </p:txBody>
      </p:sp>
    </p:spTree>
    <p:extLst>
      <p:ext uri="{BB962C8B-B14F-4D97-AF65-F5344CB8AC3E}">
        <p14:creationId xmlns:p14="http://schemas.microsoft.com/office/powerpoint/2010/main" val="172024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Overview</a:t>
            </a:r>
            <a:endParaRPr lang="en-AU" dirty="0"/>
          </a:p>
        </p:txBody>
      </p:sp>
      <p:sp>
        <p:nvSpPr>
          <p:cNvPr id="3" name="Content Placeholder 2"/>
          <p:cNvSpPr>
            <a:spLocks noGrp="1"/>
          </p:cNvSpPr>
          <p:nvPr>
            <p:ph idx="1"/>
          </p:nvPr>
        </p:nvSpPr>
        <p:spPr/>
        <p:txBody>
          <a:bodyPr>
            <a:normAutofit/>
          </a:bodyPr>
          <a:lstStyle/>
          <a:p>
            <a:pPr marL="0" indent="0">
              <a:buNone/>
            </a:pPr>
            <a:r>
              <a:rPr lang="en-US" sz="2200" dirty="0"/>
              <a:t>The Game Design &amp; Production course of the </a:t>
            </a:r>
            <a:r>
              <a:rPr lang="en-AU" sz="2200" dirty="0"/>
              <a:t>Advanced Diploma of Professional Game Development is designed to help graduates attain the skills required to be </a:t>
            </a:r>
            <a:r>
              <a:rPr lang="en-AU" sz="2200" u="sng" dirty="0" smtClean="0"/>
              <a:t>industry effective </a:t>
            </a:r>
            <a:r>
              <a:rPr lang="en-AU" sz="2200" u="sng" dirty="0"/>
              <a:t>game </a:t>
            </a:r>
            <a:r>
              <a:rPr lang="en-AU" sz="2200" u="sng" dirty="0" smtClean="0"/>
              <a:t>designers</a:t>
            </a:r>
            <a:r>
              <a:rPr lang="en-AU" sz="2200" dirty="0" smtClean="0"/>
              <a:t>.</a:t>
            </a:r>
          </a:p>
          <a:p>
            <a:pPr marL="0" indent="0">
              <a:buNone/>
            </a:pPr>
            <a:endParaRPr lang="en-AU" sz="1400" dirty="0"/>
          </a:p>
          <a:p>
            <a:pPr>
              <a:spcBef>
                <a:spcPts val="725"/>
              </a:spcBef>
            </a:pPr>
            <a:r>
              <a:rPr lang="en-US" sz="2200" dirty="0"/>
              <a:t>Learn game design from teachers with real industry </a:t>
            </a:r>
            <a:r>
              <a:rPr lang="en-US" sz="2200" dirty="0" smtClean="0"/>
              <a:t>experience</a:t>
            </a:r>
          </a:p>
          <a:p>
            <a:pPr>
              <a:spcBef>
                <a:spcPts val="725"/>
              </a:spcBef>
            </a:pPr>
            <a:endParaRPr lang="en-US" sz="800" dirty="0" smtClean="0"/>
          </a:p>
          <a:p>
            <a:pPr>
              <a:lnSpc>
                <a:spcPct val="80000"/>
              </a:lnSpc>
              <a:spcBef>
                <a:spcPts val="725"/>
              </a:spcBef>
            </a:pPr>
            <a:r>
              <a:rPr lang="en-US" sz="2200" dirty="0"/>
              <a:t>Practical focus – </a:t>
            </a:r>
            <a:r>
              <a:rPr lang="en-US" sz="2200" dirty="0" smtClean="0"/>
              <a:t>Make games </a:t>
            </a:r>
          </a:p>
          <a:p>
            <a:pPr marL="0" indent="0">
              <a:lnSpc>
                <a:spcPct val="80000"/>
              </a:lnSpc>
              <a:spcBef>
                <a:spcPts val="725"/>
              </a:spcBef>
              <a:buNone/>
            </a:pPr>
            <a:r>
              <a:rPr lang="en-US" sz="2200" dirty="0"/>
              <a:t> </a:t>
            </a:r>
            <a:r>
              <a:rPr lang="en-US" sz="2200" dirty="0" smtClean="0"/>
              <a:t>     to become industry-ready</a:t>
            </a:r>
            <a:endParaRPr lang="en-US" sz="2200" dirty="0"/>
          </a:p>
        </p:txBody>
      </p:sp>
      <p:pic>
        <p:nvPicPr>
          <p:cNvPr id="4" name="Picture 4" descr="http://www.forceunleashed.org/images/wii.jpg"/>
          <p:cNvPicPr>
            <a:picLocks noChangeAspect="1" noChangeArrowheads="1"/>
          </p:cNvPicPr>
          <p:nvPr/>
        </p:nvPicPr>
        <p:blipFill>
          <a:blip r:embed="rId3" cstate="print"/>
          <a:srcRect/>
          <a:stretch>
            <a:fillRect/>
          </a:stretch>
        </p:blipFill>
        <p:spPr bwMode="auto">
          <a:xfrm rot="20004457">
            <a:off x="4940895" y="3343069"/>
            <a:ext cx="1092602" cy="1565927"/>
          </a:xfrm>
          <a:prstGeom prst="rect">
            <a:avLst/>
          </a:prstGeom>
          <a:noFill/>
          <a:ln w="9525">
            <a:noFill/>
            <a:miter lim="800000"/>
            <a:headEnd/>
            <a:tailEnd/>
          </a:ln>
        </p:spPr>
      </p:pic>
      <p:pic>
        <p:nvPicPr>
          <p:cNvPr id="5" name="Picture 2" descr="http://www.mwgames.com.au/pictures/xbox_360_games/l.a.noire/l.a.-noire-xbox360-co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78242">
            <a:off x="5905415" y="3116081"/>
            <a:ext cx="1752600" cy="188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178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snoopy-camp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650"/>
            <a:ext cx="9144000" cy="6000750"/>
          </a:xfrm>
          <a:prstGeom prst="rect">
            <a:avLst/>
          </a:prstGeom>
        </p:spPr>
      </p:pic>
      <p:sp>
        <p:nvSpPr>
          <p:cNvPr id="3" name="Title 1"/>
          <p:cNvSpPr>
            <a:spLocks noGrp="1"/>
          </p:cNvSpPr>
          <p:nvPr>
            <p:ph type="title"/>
          </p:nvPr>
        </p:nvSpPr>
        <p:spPr>
          <a:xfrm>
            <a:off x="457200" y="205979"/>
            <a:ext cx="8229600" cy="857250"/>
          </a:xfrm>
        </p:spPr>
        <p:txBody>
          <a:bodyPr>
            <a:normAutofit fontScale="90000"/>
          </a:bodyPr>
          <a:lstStyle/>
          <a:p>
            <a:r>
              <a:rPr lang="en-US" dirty="0" smtClean="0">
                <a:solidFill>
                  <a:schemeClr val="tx1"/>
                </a:solidFill>
              </a:rPr>
              <a:t>Thanks for your time.</a:t>
            </a:r>
            <a:br>
              <a:rPr lang="en-US" dirty="0" smtClean="0">
                <a:solidFill>
                  <a:schemeClr val="tx1"/>
                </a:solidFill>
              </a:rPr>
            </a:br>
            <a:r>
              <a:rPr lang="en-US" dirty="0" smtClean="0">
                <a:solidFill>
                  <a:schemeClr val="tx1"/>
                </a:solidFill>
              </a:rPr>
              <a:t>Questions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14259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r>
              <a:rPr lang="en-US" sz="3600" dirty="0" smtClean="0"/>
              <a:t>So </a:t>
            </a:r>
            <a:r>
              <a:rPr lang="en-US" sz="3600" dirty="0"/>
              <a:t>who are game designers?</a:t>
            </a:r>
          </a:p>
        </p:txBody>
      </p:sp>
      <p:pic>
        <p:nvPicPr>
          <p:cNvPr id="4" name="Picture 8" descr="C:\Users\alex.carlyle\Downloads\GOD_OF_W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85962"/>
            <a:ext cx="27432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2147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the designer</a:t>
            </a:r>
          </a:p>
        </p:txBody>
      </p:sp>
      <p:sp>
        <p:nvSpPr>
          <p:cNvPr id="3" name="Content Placeholder 2"/>
          <p:cNvSpPr>
            <a:spLocks noGrp="1"/>
          </p:cNvSpPr>
          <p:nvPr>
            <p:ph idx="1"/>
          </p:nvPr>
        </p:nvSpPr>
        <p:spPr>
          <a:xfrm>
            <a:off x="457200" y="1200151"/>
            <a:ext cx="4191000" cy="3394472"/>
          </a:xfrm>
        </p:spPr>
        <p:txBody>
          <a:bodyPr>
            <a:normAutofit lnSpcReduction="10000"/>
          </a:bodyPr>
          <a:lstStyle/>
          <a:p>
            <a:r>
              <a:rPr lang="en-US" sz="2200" dirty="0"/>
              <a:t>The defender of the </a:t>
            </a:r>
            <a:r>
              <a:rPr lang="en-US" sz="2200" u="sng" dirty="0"/>
              <a:t>player </a:t>
            </a:r>
            <a:r>
              <a:rPr lang="en-US" sz="2200" u="sng" dirty="0" smtClean="0"/>
              <a:t>experience</a:t>
            </a:r>
            <a:r>
              <a:rPr lang="en-US" sz="2200" dirty="0" smtClean="0"/>
              <a:t>, those </a:t>
            </a:r>
            <a:r>
              <a:rPr lang="en-US" sz="2200" dirty="0"/>
              <a:t>responsible for the </a:t>
            </a:r>
            <a:r>
              <a:rPr lang="en-US" sz="2200" dirty="0" smtClean="0"/>
              <a:t>fun</a:t>
            </a:r>
          </a:p>
          <a:p>
            <a:endParaRPr lang="en-US" sz="800" dirty="0" smtClean="0"/>
          </a:p>
          <a:p>
            <a:r>
              <a:rPr lang="en-US" sz="2200" u="sng" dirty="0"/>
              <a:t>Not</a:t>
            </a:r>
            <a:r>
              <a:rPr lang="en-US" sz="2200" dirty="0"/>
              <a:t> just an ideas person – A designer ensures the ideas are both suited to the game, and well </a:t>
            </a:r>
            <a:r>
              <a:rPr lang="en-US" sz="2200" dirty="0" smtClean="0"/>
              <a:t>executed</a:t>
            </a:r>
          </a:p>
          <a:p>
            <a:endParaRPr lang="en-US" sz="800" dirty="0" smtClean="0"/>
          </a:p>
          <a:p>
            <a:r>
              <a:rPr lang="en-US" sz="2200" dirty="0"/>
              <a:t>Evangelist of the game, and the systems in </a:t>
            </a:r>
            <a:r>
              <a:rPr lang="en-US" sz="2200" dirty="0" smtClean="0"/>
              <a:t>it</a:t>
            </a:r>
            <a:endParaRPr lang="en-US" sz="2200" dirty="0"/>
          </a:p>
        </p:txBody>
      </p:sp>
      <p:pic>
        <p:nvPicPr>
          <p:cNvPr id="4" name="Picture 10" descr="C:\Users\alex.carlyle\Downloads\Jo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00150"/>
            <a:ext cx="2824051"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497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for designers include…</a:t>
            </a:r>
          </a:p>
        </p:txBody>
      </p:sp>
      <p:sp>
        <p:nvSpPr>
          <p:cNvPr id="3" name="Content Placeholder 2"/>
          <p:cNvSpPr>
            <a:spLocks noGrp="1"/>
          </p:cNvSpPr>
          <p:nvPr>
            <p:ph idx="1"/>
          </p:nvPr>
        </p:nvSpPr>
        <p:spPr/>
        <p:txBody>
          <a:bodyPr>
            <a:normAutofit/>
          </a:bodyPr>
          <a:lstStyle/>
          <a:p>
            <a:pPr>
              <a:spcBef>
                <a:spcPts val="725"/>
              </a:spcBef>
            </a:pPr>
            <a:r>
              <a:rPr lang="en-US" sz="2200" dirty="0"/>
              <a:t>Generate and facilitate game ideas and </a:t>
            </a:r>
            <a:r>
              <a:rPr lang="en-US" sz="2200" dirty="0" smtClean="0"/>
              <a:t>concepts</a:t>
            </a:r>
            <a:endParaRPr lang="en-US" sz="2200" dirty="0"/>
          </a:p>
          <a:p>
            <a:pPr>
              <a:spcBef>
                <a:spcPts val="725"/>
              </a:spcBef>
            </a:pPr>
            <a:r>
              <a:rPr lang="en-US" sz="2200" dirty="0"/>
              <a:t>Validate concepts through prototyping and play </a:t>
            </a:r>
            <a:r>
              <a:rPr lang="en-US" sz="2200" dirty="0" smtClean="0"/>
              <a:t>testing</a:t>
            </a:r>
            <a:endParaRPr lang="en-US" sz="2200" dirty="0"/>
          </a:p>
          <a:p>
            <a:pPr>
              <a:spcBef>
                <a:spcPts val="725"/>
              </a:spcBef>
            </a:pPr>
            <a:r>
              <a:rPr lang="en-US" sz="2200" dirty="0"/>
              <a:t>Write and maintain design </a:t>
            </a:r>
            <a:r>
              <a:rPr lang="en-US" sz="2200" dirty="0" smtClean="0"/>
              <a:t>documents</a:t>
            </a:r>
            <a:endParaRPr lang="en-US" sz="2200" dirty="0"/>
          </a:p>
          <a:p>
            <a:pPr>
              <a:spcBef>
                <a:spcPts val="725"/>
              </a:spcBef>
            </a:pPr>
            <a:r>
              <a:rPr lang="en-US" sz="2200" dirty="0"/>
              <a:t>Create, edit or tune </a:t>
            </a:r>
            <a:r>
              <a:rPr lang="en-US" sz="2200" dirty="0" smtClean="0"/>
              <a:t>content</a:t>
            </a:r>
          </a:p>
          <a:p>
            <a:pPr>
              <a:spcBef>
                <a:spcPts val="725"/>
              </a:spcBef>
            </a:pPr>
            <a:r>
              <a:rPr lang="en-US" sz="2200" dirty="0" smtClean="0"/>
              <a:t>Script gameplay events</a:t>
            </a:r>
            <a:r>
              <a:rPr lang="en-US" sz="2200" dirty="0"/>
              <a:t> </a:t>
            </a:r>
            <a:r>
              <a:rPr lang="en-US" sz="2200" dirty="0" smtClean="0"/>
              <a:t>in ‘levels’</a:t>
            </a:r>
          </a:p>
        </p:txBody>
      </p:sp>
    </p:spTree>
    <p:extLst>
      <p:ext uri="{BB962C8B-B14F-4D97-AF65-F5344CB8AC3E}">
        <p14:creationId xmlns:p14="http://schemas.microsoft.com/office/powerpoint/2010/main" val="16501956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lies in store…</a:t>
            </a:r>
          </a:p>
        </p:txBody>
      </p:sp>
      <p:sp>
        <p:nvSpPr>
          <p:cNvPr id="3" name="Content Placeholder 2"/>
          <p:cNvSpPr>
            <a:spLocks noGrp="1"/>
          </p:cNvSpPr>
          <p:nvPr>
            <p:ph idx="1"/>
          </p:nvPr>
        </p:nvSpPr>
        <p:spPr/>
        <p:txBody>
          <a:bodyPr/>
          <a:lstStyle/>
          <a:p>
            <a:pPr marL="0" indent="0" algn="ctr">
              <a:buNone/>
            </a:pPr>
            <a:endParaRPr lang="en-US" b="1" dirty="0" smtClean="0"/>
          </a:p>
          <a:p>
            <a:pPr marL="0" indent="0" algn="ctr">
              <a:buNone/>
            </a:pPr>
            <a:r>
              <a:rPr lang="en-US" sz="3600" dirty="0" smtClean="0"/>
              <a:t>Year </a:t>
            </a:r>
            <a:r>
              <a:rPr lang="en-US" sz="3600" dirty="0"/>
              <a:t>1 of </a:t>
            </a:r>
            <a:r>
              <a:rPr lang="en-US" sz="3600" dirty="0" smtClean="0"/>
              <a:t>Game</a:t>
            </a:r>
          </a:p>
          <a:p>
            <a:pPr marL="0" indent="0" algn="ctr">
              <a:buNone/>
            </a:pPr>
            <a:r>
              <a:rPr lang="en-US" sz="3600" dirty="0" smtClean="0"/>
              <a:t>Design </a:t>
            </a:r>
            <a:r>
              <a:rPr lang="en-US" sz="3600" dirty="0"/>
              <a:t>&amp; Production</a:t>
            </a:r>
          </a:p>
          <a:p>
            <a:pPr marL="0" indent="0">
              <a:buNone/>
            </a:pPr>
            <a:endParaRPr lang="en-US" dirty="0"/>
          </a:p>
        </p:txBody>
      </p:sp>
    </p:spTree>
    <p:extLst>
      <p:ext uri="{BB962C8B-B14F-4D97-AF65-F5344CB8AC3E}">
        <p14:creationId xmlns:p14="http://schemas.microsoft.com/office/powerpoint/2010/main" val="33848397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Fundamentals</a:t>
            </a:r>
          </a:p>
        </p:txBody>
      </p:sp>
      <p:sp>
        <p:nvSpPr>
          <p:cNvPr id="3" name="Content Placeholder 2"/>
          <p:cNvSpPr>
            <a:spLocks noGrp="1"/>
          </p:cNvSpPr>
          <p:nvPr>
            <p:ph idx="1"/>
          </p:nvPr>
        </p:nvSpPr>
        <p:spPr>
          <a:xfrm>
            <a:off x="457200" y="1200151"/>
            <a:ext cx="7467600" cy="3394472"/>
          </a:xfrm>
        </p:spPr>
        <p:txBody>
          <a:bodyPr>
            <a:normAutofit/>
          </a:bodyPr>
          <a:lstStyle/>
          <a:p>
            <a:pPr marL="182880" indent="-182880">
              <a:spcBef>
                <a:spcPts val="725"/>
              </a:spcBef>
            </a:pPr>
            <a:r>
              <a:rPr lang="en-US" sz="2200" dirty="0"/>
              <a:t>Learning the terminology and role of the game </a:t>
            </a:r>
            <a:r>
              <a:rPr lang="en-US" sz="2200" dirty="0" smtClean="0"/>
              <a:t>designer</a:t>
            </a:r>
          </a:p>
          <a:p>
            <a:pPr marL="182880" indent="-182880">
              <a:spcBef>
                <a:spcPts val="725"/>
              </a:spcBef>
            </a:pPr>
            <a:r>
              <a:rPr lang="en-US" sz="2200" dirty="0" smtClean="0"/>
              <a:t>Game design theory</a:t>
            </a:r>
            <a:endParaRPr lang="en-US" sz="2200" dirty="0"/>
          </a:p>
          <a:p>
            <a:pPr marL="182880" indent="-182880">
              <a:spcBef>
                <a:spcPts val="725"/>
              </a:spcBef>
            </a:pPr>
            <a:r>
              <a:rPr lang="en-US" sz="2200" dirty="0"/>
              <a:t>The basics of </a:t>
            </a:r>
            <a:r>
              <a:rPr lang="en-US" sz="2200" dirty="0" smtClean="0"/>
              <a:t>art </a:t>
            </a:r>
            <a:r>
              <a:rPr lang="en-US" sz="2200" dirty="0"/>
              <a:t>content </a:t>
            </a:r>
            <a:r>
              <a:rPr lang="en-US" sz="2200" dirty="0" smtClean="0"/>
              <a:t>creation</a:t>
            </a:r>
            <a:endParaRPr lang="en-US" sz="2200" dirty="0"/>
          </a:p>
          <a:p>
            <a:pPr marL="182880" indent="-182880">
              <a:spcBef>
                <a:spcPts val="725"/>
              </a:spcBef>
            </a:pPr>
            <a:r>
              <a:rPr lang="en-US" sz="2200" dirty="0" smtClean="0"/>
              <a:t>Working with production teams</a:t>
            </a:r>
          </a:p>
          <a:p>
            <a:pPr marL="182880" indent="-182880">
              <a:spcBef>
                <a:spcPts val="725"/>
              </a:spcBef>
            </a:pPr>
            <a:r>
              <a:rPr lang="en-US" sz="2200" dirty="0" smtClean="0"/>
              <a:t>Prototyping your own creations</a:t>
            </a:r>
            <a:endParaRPr lang="en-US" sz="2200" dirty="0"/>
          </a:p>
        </p:txBody>
      </p:sp>
    </p:spTree>
    <p:extLst>
      <p:ext uri="{BB962C8B-B14F-4D97-AF65-F5344CB8AC3E}">
        <p14:creationId xmlns:p14="http://schemas.microsoft.com/office/powerpoint/2010/main" val="7712783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Fun-</a:t>
            </a:r>
            <a:r>
              <a:rPr lang="en-US" dirty="0" err="1"/>
              <a:t>damentals</a:t>
            </a:r>
            <a:endParaRPr lang="en-US" dirty="0"/>
          </a:p>
        </p:txBody>
      </p:sp>
      <p:sp>
        <p:nvSpPr>
          <p:cNvPr id="3" name="Content Placeholder 2"/>
          <p:cNvSpPr>
            <a:spLocks noGrp="1"/>
          </p:cNvSpPr>
          <p:nvPr>
            <p:ph idx="1"/>
          </p:nvPr>
        </p:nvSpPr>
        <p:spPr>
          <a:xfrm>
            <a:off x="5181600" y="1200151"/>
            <a:ext cx="3505200" cy="3394472"/>
          </a:xfrm>
        </p:spPr>
        <p:txBody>
          <a:bodyPr/>
          <a:lstStyle/>
          <a:p>
            <a:pPr marL="182880" indent="-182880">
              <a:spcBef>
                <a:spcPts val="725"/>
              </a:spcBef>
            </a:pPr>
            <a:r>
              <a:rPr lang="en-US" sz="2200" dirty="0"/>
              <a:t>Designing game levels and user </a:t>
            </a:r>
            <a:r>
              <a:rPr lang="en-US" sz="2200" dirty="0" smtClean="0"/>
              <a:t>interfaces</a:t>
            </a:r>
            <a:endParaRPr lang="en-US" sz="2200" dirty="0"/>
          </a:p>
          <a:p>
            <a:pPr marL="182880" indent="-182880">
              <a:spcBef>
                <a:spcPts val="725"/>
              </a:spcBef>
            </a:pPr>
            <a:r>
              <a:rPr lang="en-US" sz="2200" dirty="0"/>
              <a:t>Pen &amp; paper </a:t>
            </a:r>
            <a:r>
              <a:rPr lang="en-US" sz="2200" dirty="0" smtClean="0"/>
              <a:t>prototyping</a:t>
            </a:r>
            <a:endParaRPr lang="en-US" sz="2200" dirty="0"/>
          </a:p>
          <a:p>
            <a:pPr marL="182880" indent="-182880">
              <a:spcBef>
                <a:spcPts val="725"/>
              </a:spcBef>
            </a:pPr>
            <a:r>
              <a:rPr lang="en-US" sz="2200" dirty="0"/>
              <a:t>Crafting gameplay </a:t>
            </a:r>
            <a:r>
              <a:rPr lang="en-US" sz="2200" dirty="0" smtClean="0"/>
              <a:t>experiences</a:t>
            </a:r>
          </a:p>
          <a:p>
            <a:pPr marL="182880" indent="-182880">
              <a:spcBef>
                <a:spcPts val="725"/>
              </a:spcBef>
            </a:pPr>
            <a:r>
              <a:rPr lang="en-US" sz="2200" dirty="0" smtClean="0"/>
              <a:t>Coding with Unity scripts</a:t>
            </a:r>
            <a:endParaRPr lang="en-US" sz="2200" dirty="0"/>
          </a:p>
          <a:p>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1276350"/>
            <a:ext cx="4367284" cy="24384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3700975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10035333" cy="5143500"/>
          </a:xfrm>
          <a:prstGeom prst="rect">
            <a:avLst/>
          </a:prstGeom>
        </p:spPr>
      </p:pic>
      <p:sp>
        <p:nvSpPr>
          <p:cNvPr id="2" name="Title 1"/>
          <p:cNvSpPr>
            <a:spLocks noGrp="1"/>
          </p:cNvSpPr>
          <p:nvPr>
            <p:ph type="title"/>
          </p:nvPr>
        </p:nvSpPr>
        <p:spPr/>
        <p:txBody>
          <a:bodyPr/>
          <a:lstStyle/>
          <a:p>
            <a:r>
              <a:rPr lang="en-US" dirty="0" smtClean="0"/>
              <a:t>Game designers code??? What’s Unity?</a:t>
            </a:r>
            <a:endParaRPr lang="en-US" dirty="0"/>
          </a:p>
        </p:txBody>
      </p:sp>
      <p:sp>
        <p:nvSpPr>
          <p:cNvPr id="3" name="Content Placeholder 2"/>
          <p:cNvSpPr>
            <a:spLocks noGrp="1"/>
          </p:cNvSpPr>
          <p:nvPr>
            <p:ph idx="1"/>
          </p:nvPr>
        </p:nvSpPr>
        <p:spPr>
          <a:xfrm>
            <a:off x="4876800" y="2266949"/>
            <a:ext cx="2743200" cy="2327673"/>
          </a:xfrm>
        </p:spPr>
        <p:txBody>
          <a:bodyPr>
            <a:normAutofit fontScale="92500"/>
          </a:bodyPr>
          <a:lstStyle/>
          <a:p>
            <a:r>
              <a:rPr lang="en-US" dirty="0" smtClean="0"/>
              <a:t>Unity is a game engine software commonly used in the games industry</a:t>
            </a:r>
            <a:endParaRPr lang="en-US" dirty="0"/>
          </a:p>
        </p:txBody>
      </p:sp>
      <p:pic>
        <p:nvPicPr>
          <p:cNvPr id="4" name="Picture 3" descr="unity6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400" y="4171950"/>
            <a:ext cx="1859279" cy="762000"/>
          </a:xfrm>
          <a:prstGeom prst="rect">
            <a:avLst/>
          </a:prstGeom>
        </p:spPr>
      </p:pic>
    </p:spTree>
    <p:extLst>
      <p:ext uri="{BB962C8B-B14F-4D97-AF65-F5344CB8AC3E}">
        <p14:creationId xmlns:p14="http://schemas.microsoft.com/office/powerpoint/2010/main" val="1199848362"/>
      </p:ext>
    </p:extLst>
  </p:cSld>
  <p:clrMapOvr>
    <a:masterClrMapping/>
  </p:clrMapOvr>
</p:sld>
</file>

<file path=ppt/theme/theme1.xml><?xml version="1.0" encoding="utf-8"?>
<a:theme xmlns:a="http://schemas.openxmlformats.org/drawingml/2006/main" name="Powerpoint -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 TEMPLATE</Template>
  <TotalTime>568</TotalTime>
  <Words>828</Words>
  <Application>Microsoft Macintosh PowerPoint</Application>
  <PresentationFormat>On-screen Show (16:9)</PresentationFormat>
  <Paragraphs>127</Paragraphs>
  <Slides>20</Slides>
  <Notes>12</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Powerpoint - TEMPLATE</vt:lpstr>
      <vt:lpstr>Office Theme</vt:lpstr>
      <vt:lpstr>Game Design &amp; Production</vt:lpstr>
      <vt:lpstr>Overview</vt:lpstr>
      <vt:lpstr>PowerPoint Presentation</vt:lpstr>
      <vt:lpstr>The role of the designer</vt:lpstr>
      <vt:lpstr>Tasks for designers include…</vt:lpstr>
      <vt:lpstr>What lies in store…</vt:lpstr>
      <vt:lpstr>Fundamentals</vt:lpstr>
      <vt:lpstr>More Fun-damentals</vt:lpstr>
      <vt:lpstr>Game designers code??? What’s Unity?</vt:lpstr>
      <vt:lpstr>What lies in store…</vt:lpstr>
      <vt:lpstr>Design &amp; Production</vt:lpstr>
      <vt:lpstr>2nd Year Game Project</vt:lpstr>
      <vt:lpstr>Beyond the course…</vt:lpstr>
      <vt:lpstr>Industry employment</vt:lpstr>
      <vt:lpstr>Indie development – The Incubator</vt:lpstr>
      <vt:lpstr>How do I start?</vt:lpstr>
      <vt:lpstr>Game Design Foundations and Game Camp</vt:lpstr>
      <vt:lpstr>PowerPoint Presentation</vt:lpstr>
      <vt:lpstr>PowerPoint Presentation</vt:lpstr>
      <vt:lpstr>Thanks for your time. Questions?</vt:lpstr>
    </vt:vector>
  </TitlesOfParts>
  <Company>Academy of Interactive Entertainment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 Slide Template</dc:title>
  <dc:creator>Alex Carlyle</dc:creator>
  <cp:lastModifiedBy>Robin Potanin</cp:lastModifiedBy>
  <cp:revision>32</cp:revision>
  <dcterms:created xsi:type="dcterms:W3CDTF">2014-01-22T22:01:29Z</dcterms:created>
  <dcterms:modified xsi:type="dcterms:W3CDTF">2015-08-11T03:21:38Z</dcterms:modified>
</cp:coreProperties>
</file>